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57" r:id="rId6"/>
    <p:sldId id="260" r:id="rId7"/>
    <p:sldId id="263" r:id="rId8"/>
    <p:sldId id="261" r:id="rId9"/>
    <p:sldId id="262" r:id="rId10"/>
  </p:sldIdLst>
  <p:sldSz cx="12192000" cy="6858000"/>
  <p:notesSz cx="7013575" cy="9299575"/>
  <p:embeddedFontLst>
    <p:embeddedFont>
      <p:font typeface="Roboto Black" panose="02000000000000000000" pitchFamily="2" charset="0"/>
      <p:bold r:id="rId13"/>
      <p:boldItalic r:id="rId14"/>
    </p:embeddedFont>
    <p:embeddedFont>
      <p:font typeface="Roboto Medium" panose="02000000000000000000" pitchFamily="2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DF43D-6C65-4A79-94E6-E307DDA67F75}" v="2" dt="2025-04-28T13:21:59.621"/>
    <p1510:client id="{B14BBA21-EB48-4977-A983-56E1EC0CD602}" v="10" dt="2025-04-28T12:37:2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Vorgod Pedersen" userId="a02c923d-9048-44db-9320-9d491f8d4f70" providerId="ADAL" clId="{24FDF43D-6C65-4A79-94E6-E307DDA67F75}"/>
    <pc:docChg chg="modSld">
      <pc:chgData name="Britt Vorgod Pedersen" userId="a02c923d-9048-44db-9320-9d491f8d4f70" providerId="ADAL" clId="{24FDF43D-6C65-4A79-94E6-E307DDA67F75}" dt="2025-04-29T06:36:42.989" v="196" actId="6549"/>
      <pc:docMkLst>
        <pc:docMk/>
      </pc:docMkLst>
      <pc:sldChg chg="modSp mod">
        <pc:chgData name="Britt Vorgod Pedersen" userId="a02c923d-9048-44db-9320-9d491f8d4f70" providerId="ADAL" clId="{24FDF43D-6C65-4A79-94E6-E307DDA67F75}" dt="2025-04-28T13:20:23.507" v="175" actId="20577"/>
        <pc:sldMkLst>
          <pc:docMk/>
          <pc:sldMk cId="694215008" sldId="257"/>
        </pc:sldMkLst>
        <pc:spChg chg="mod">
          <ac:chgData name="Britt Vorgod Pedersen" userId="a02c923d-9048-44db-9320-9d491f8d4f70" providerId="ADAL" clId="{24FDF43D-6C65-4A79-94E6-E307DDA67F75}" dt="2025-04-28T13:20:23.507" v="175" actId="20577"/>
          <ac:spMkLst>
            <pc:docMk/>
            <pc:sldMk cId="694215008" sldId="257"/>
            <ac:spMk id="5" creationId="{D099CE8C-125E-6AE9-834A-A320006E4982}"/>
          </ac:spMkLst>
        </pc:spChg>
      </pc:sldChg>
      <pc:sldChg chg="modSp mod setBg">
        <pc:chgData name="Britt Vorgod Pedersen" userId="a02c923d-9048-44db-9320-9d491f8d4f70" providerId="ADAL" clId="{24FDF43D-6C65-4A79-94E6-E307DDA67F75}" dt="2025-04-28T13:21:59.621" v="177"/>
        <pc:sldMkLst>
          <pc:docMk/>
          <pc:sldMk cId="1453502145" sldId="258"/>
        </pc:sldMkLst>
        <pc:spChg chg="mod">
          <ac:chgData name="Britt Vorgod Pedersen" userId="a02c923d-9048-44db-9320-9d491f8d4f70" providerId="ADAL" clId="{24FDF43D-6C65-4A79-94E6-E307DDA67F75}" dt="2025-04-28T13:18:09.465" v="36" actId="20577"/>
          <ac:spMkLst>
            <pc:docMk/>
            <pc:sldMk cId="1453502145" sldId="258"/>
            <ac:spMk id="7" creationId="{5B3F812D-0B90-795A-5E93-0AB6C141790C}"/>
          </ac:spMkLst>
        </pc:spChg>
      </pc:sldChg>
      <pc:sldChg chg="modSp mod">
        <pc:chgData name="Britt Vorgod Pedersen" userId="a02c923d-9048-44db-9320-9d491f8d4f70" providerId="ADAL" clId="{24FDF43D-6C65-4A79-94E6-E307DDA67F75}" dt="2025-04-29T06:36:42.989" v="196" actId="6549"/>
        <pc:sldMkLst>
          <pc:docMk/>
          <pc:sldMk cId="2423893719" sldId="263"/>
        </pc:sldMkLst>
        <pc:spChg chg="mod">
          <ac:chgData name="Britt Vorgod Pedersen" userId="a02c923d-9048-44db-9320-9d491f8d4f70" providerId="ADAL" clId="{24FDF43D-6C65-4A79-94E6-E307DDA67F75}" dt="2025-04-29T06:36:42.989" v="196" actId="6549"/>
          <ac:spMkLst>
            <pc:docMk/>
            <pc:sldMk cId="2423893719" sldId="263"/>
            <ac:spMk id="5" creationId="{AFB1D004-D3D2-5BE1-ECE5-CA9EA2FBBE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F7930A-9606-05FF-5290-A2E1B51550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9AED7-0E7C-FEFC-3E12-1FE86284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623082F4-4F25-42D9-A19C-B8151911D514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C5BFB-B1C5-9BDA-DCBF-3974CC0ABC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BF8B5-713C-DBF5-A161-D65A9A47CD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54319FDE-9F3D-43C5-ADF0-1EA3B8B8E4F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4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25B4F86C-1974-4044-8F4A-2B4AAEE7922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4" tIns="46607" rIns="93214" bIns="466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5420"/>
            <a:ext cx="5610860" cy="3661708"/>
          </a:xfrm>
          <a:prstGeom prst="rect">
            <a:avLst/>
          </a:prstGeom>
        </p:spPr>
        <p:txBody>
          <a:bodyPr vert="horz" lIns="93214" tIns="46607" rIns="93214" bIns="466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DD4CF169-5655-4FBB-8935-C231D6A004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D259219-FEB1-83B9-A6C9-02EEEC980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58660C-AD57-BC69-FA0E-6DA3D7FEB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6223000"/>
            <a:ext cx="9144000" cy="36512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Dato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sted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2B28E-25BD-BF5C-3C9D-9FBEA8438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2055811"/>
            <a:ext cx="9144000" cy="128111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66C42-7376-4A25-BE5E-2B31C9490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3429000"/>
            <a:ext cx="9144000" cy="11414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40932-C001-8044-8243-C14F32A1A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1086" y="441887"/>
            <a:ext cx="1827854" cy="82493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5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tor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3AFBD9-0596-8D20-F952-D97D1148853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666845" cy="6858000"/>
          </a:xfrm>
          <a:solidFill>
            <a:schemeClr val="bg1">
              <a:lumMod val="95000"/>
            </a:schemeClr>
          </a:solidFill>
        </p:spPr>
        <p:txBody>
          <a:bodyPr tIns="0" bIns="756000" anchor="ctr" anchorCtr="1">
            <a:norm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117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89103B-F224-B182-D000-62459BE823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2117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3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3A62-FD54-E276-DE39-A3899B6F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DCB-D641-4222-9B47-31E40B2342F2}" type="datetime2">
              <a:rPr lang="da-DK" smtClean="0"/>
              <a:t>29. april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9A0FB-4BF1-E68E-6FE8-0DC248A5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BDE8D-053E-9849-A6CE-C63CD345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5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83D61E-FE7B-F5FB-B7BE-06BCA6C071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3658" y="2163571"/>
            <a:ext cx="5604679" cy="253085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F6A823-2FD3-C860-6D99-21A104ABE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6888" y="-247650"/>
            <a:ext cx="8658225" cy="2476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For at ændre baggrundsbilledet, højreklik på billedet og vælg ”Formater baggrund”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9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1EED2-E0BF-6581-110E-DAEE8FB853C6}"/>
              </a:ext>
            </a:extLst>
          </p:cNvPr>
          <p:cNvGrpSpPr/>
          <p:nvPr userDrawn="1"/>
        </p:nvGrpSpPr>
        <p:grpSpPr>
          <a:xfrm>
            <a:off x="263558" y="2552555"/>
            <a:ext cx="11664889" cy="5456245"/>
            <a:chOff x="263558" y="2552555"/>
            <a:chExt cx="11664889" cy="54562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589EA3-593E-3160-2858-5B5C3757D90B}"/>
                </a:ext>
              </a:extLst>
            </p:cNvPr>
            <p:cNvSpPr/>
            <p:nvPr userDrawn="1"/>
          </p:nvSpPr>
          <p:spPr>
            <a:xfrm>
              <a:off x="352426" y="4135435"/>
              <a:ext cx="11487150" cy="2290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4FDC0AA-DEB0-832F-F013-1A5C693A9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294" t="6967" r="6063" b="1211"/>
            <a:stretch>
              <a:fillRect/>
            </a:stretch>
          </p:blipFill>
          <p:spPr>
            <a:xfrm rot="20610810">
              <a:off x="263558" y="2552555"/>
              <a:ext cx="11664889" cy="5456245"/>
            </a:xfrm>
            <a:custGeom>
              <a:avLst/>
              <a:gdLst>
                <a:gd name="connsiteX0" fmla="*/ 650015 w 11664889"/>
                <a:gd name="connsiteY0" fmla="*/ 0 h 5456245"/>
                <a:gd name="connsiteX1" fmla="*/ 11664889 w 11664889"/>
                <a:gd name="connsiteY1" fmla="*/ 3259932 h 5456245"/>
                <a:gd name="connsiteX2" fmla="*/ 11014874 w 11664889"/>
                <a:gd name="connsiteY2" fmla="*/ 5456245 h 5456245"/>
                <a:gd name="connsiteX3" fmla="*/ 0 w 11664889"/>
                <a:gd name="connsiteY3" fmla="*/ 2196314 h 54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4889" h="5456245">
                  <a:moveTo>
                    <a:pt x="650015" y="0"/>
                  </a:moveTo>
                  <a:lnTo>
                    <a:pt x="11664889" y="3259932"/>
                  </a:lnTo>
                  <a:lnTo>
                    <a:pt x="11014874" y="5456245"/>
                  </a:lnTo>
                  <a:lnTo>
                    <a:pt x="0" y="2196314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0705E5-7F4A-0393-8956-98E9A82445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4465092"/>
            <a:ext cx="9144000" cy="536860"/>
          </a:xfrm>
          <a:noFill/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63718-DD6B-ABF7-60C9-697871B650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917" y="4998890"/>
            <a:ext cx="9144000" cy="11414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467651-BA4C-2F6A-4E50-40B3FB0F70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1086" y="441887"/>
            <a:ext cx="1827854" cy="82493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A09393D-CA2F-E179-8A65-9222396F2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6888" y="-247650"/>
            <a:ext cx="8658225" cy="2476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For at ændre baggrundsbilledet, højreklik på billedet og vælg ”Formater baggrund”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3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nkel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BA77C32-8BBC-D803-95BA-F2A6CF5B7B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enkelt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9F5592-9A4F-CFEE-C4EB-1BD11917D9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5A768FA-F917-006D-92B2-E4A08E24C0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nkel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9F5592-9A4F-CFEE-C4EB-1BD11917D9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98DA0BC-0DB5-E6E0-EC65-53BDC55A44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ille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488D5D-9907-FC61-EE2E-1C5B849ED47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62725" y="1114425"/>
            <a:ext cx="4705350" cy="4624388"/>
          </a:xfrm>
          <a:solidFill>
            <a:schemeClr val="bg1"/>
          </a:solidFill>
        </p:spPr>
        <p:txBody>
          <a:bodyPr tIns="162000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 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AFF9933-6583-8C64-76B3-E73793C8F2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ille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045BE20-FFB9-F2CF-AA08-B3C6F62F3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79DAC86-B945-D559-AFEF-92A2E1EF17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62725" y="1114425"/>
            <a:ext cx="4705350" cy="4624388"/>
          </a:xfrm>
          <a:solidFill>
            <a:schemeClr val="bg1">
              <a:lumMod val="95000"/>
            </a:schemeClr>
          </a:solidFill>
        </p:spPr>
        <p:txBody>
          <a:bodyPr tIns="162000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Grafik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F16D3A-4433-2086-6DDF-D2825488D95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62725" y="1114425"/>
            <a:ext cx="4705350" cy="4624388"/>
          </a:xfrm>
          <a:noFill/>
        </p:spPr>
        <p:txBody>
          <a:bodyPr wrap="square" tIns="162000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grafik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045BE20-FFB9-F2CF-AA08-B3C6F62F3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2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4B193-DCD8-46AD-7730-9E629D85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03238"/>
            <a:ext cx="8791575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63ED-88A4-276D-72F8-AA1B67C0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552575"/>
            <a:ext cx="8791575" cy="462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EFDE-7083-A67F-0740-20DDE5A07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225" y="62801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2FE6A-2AD2-4178-BA71-B690E2323032}" type="datetime2">
              <a:rPr lang="da-DK" smtClean="0"/>
              <a:t>29.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AF04-5B44-808B-6CA6-4A3785381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FE58-4F1D-8053-B288-A6958E314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699" y="62801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3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2" r:id="rId10"/>
    <p:sldLayoutId id="2147483663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574B4D5-5164-B2A0-A654-CC5B230A9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400"/>
              <a:t>Pilotprojekter 3. ansøgningsrunde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5B3F812D-0B90-795A-5E93-0AB6C1417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000"/>
              <a:t>Klimahensyn i åben-lav boligområder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33139D4-A84B-0979-FB72-E7F3EDE52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3F64F86-719E-3C43-13C2-4ED824973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8503E9D-63D6-3409-CC07-B319C97BE1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7825" y="6280150"/>
            <a:ext cx="2924175" cy="365125"/>
          </a:xfrm>
        </p:spPr>
        <p:txBody>
          <a:bodyPr/>
          <a:lstStyle/>
          <a:p>
            <a:fld id="{8BE99139-2FB7-4874-B658-038439FF7D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0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0A1-60D3-BC9D-5D18-1F441CA4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0BCBD-F0CE-B344-926C-8A4D37FC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E9254-DC54-BDE8-D475-605FD763B3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CE8C-125E-6AE9-834A-A320006E49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6"/>
            <a:ext cx="8791575" cy="4624388"/>
          </a:xfrm>
        </p:spPr>
        <p:txBody>
          <a:bodyPr/>
          <a:lstStyle/>
          <a:p>
            <a:r>
              <a:rPr lang="da-DK">
                <a:solidFill>
                  <a:schemeClr val="accent1"/>
                </a:solidFill>
              </a:rPr>
              <a:t>Introduktion til den nye model for pilotprojekter ved Plan22+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Temaer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Den nye model: hvad får man, og hvad skal man yde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Praktisk: ansøgningsmodul, frister og projektperiode, bedømmelse </a:t>
            </a:r>
          </a:p>
          <a:p>
            <a:pPr lvl="1"/>
            <a:endParaRPr lang="da-DK">
              <a:solidFill>
                <a:schemeClr val="accent1"/>
              </a:solidFill>
            </a:endParaRPr>
          </a:p>
          <a:p>
            <a:r>
              <a:rPr lang="da-DK">
                <a:solidFill>
                  <a:schemeClr val="accent1"/>
                </a:solidFill>
              </a:rPr>
              <a:t>Præsentation af tema: Klimahensyn i åben-lav boligområder v. Søren Smidt-Jensen, Smidt-Jensen og Sofie Yde, </a:t>
            </a:r>
            <a:r>
              <a:rPr lang="da-DK" err="1">
                <a:solidFill>
                  <a:schemeClr val="accent1"/>
                </a:solidFill>
              </a:rPr>
              <a:t>Schønherr</a:t>
            </a:r>
            <a:r>
              <a:rPr lang="da-DK">
                <a:solidFill>
                  <a:schemeClr val="accent1"/>
                </a:solidFill>
              </a:rPr>
              <a:t> Landskabsarkitekter</a:t>
            </a:r>
            <a:endParaRPr lang="da-DK" sz="14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a-DK" sz="1400">
              <a:solidFill>
                <a:schemeClr val="accent1"/>
              </a:solidFill>
            </a:endParaRPr>
          </a:p>
          <a:p>
            <a:r>
              <a:rPr lang="da-DK">
                <a:solidFill>
                  <a:schemeClr val="accent1"/>
                </a:solidFill>
              </a:rPr>
              <a:t>Spørgsmål fra deltagerne – ræk hånden op eller skriv i chatten</a:t>
            </a:r>
          </a:p>
        </p:txBody>
      </p:sp>
    </p:spTree>
    <p:extLst>
      <p:ext uri="{BB962C8B-B14F-4D97-AF65-F5344CB8AC3E}">
        <p14:creationId xmlns:p14="http://schemas.microsoft.com/office/powerpoint/2010/main" val="69421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061A97-437F-8D43-161E-C5BBEC51D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4" y="1710616"/>
            <a:ext cx="8768400" cy="43842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40D22D6-90A9-CDA5-AF6E-9FEB6263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60" y="589082"/>
            <a:ext cx="8791575" cy="1049338"/>
          </a:xfrm>
        </p:spPr>
        <p:txBody>
          <a:bodyPr/>
          <a:lstStyle/>
          <a:p>
            <a:r>
              <a:rPr lang="da-DK" sz="2800">
                <a:latin typeface="+mn-lt"/>
                <a:cs typeface="Arial" panose="020B0604020202020204" pitchFamily="34" charset="0"/>
              </a:rPr>
              <a:t>3 </a:t>
            </a:r>
            <a:r>
              <a:rPr lang="da-DK">
                <a:latin typeface="+mn-lt"/>
                <a:cs typeface="Arial" panose="020B0604020202020204" pitchFamily="34" charset="0"/>
              </a:rPr>
              <a:t>tema</a:t>
            </a:r>
            <a:r>
              <a:rPr lang="da-DK" sz="2800">
                <a:latin typeface="+mn-lt"/>
                <a:cs typeface="Arial" panose="020B0604020202020204" pitchFamily="34" charset="0"/>
              </a:rPr>
              <a:t>projekter og 3 x 3-5 kommuner</a:t>
            </a:r>
            <a:br>
              <a:rPr lang="da-DK"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0BCBD-F0CE-B344-926C-8A4D37FC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2E612F0-70A8-8BF3-1840-9BDAC8611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2BD5111-CB54-92CD-FDD2-69A5C553B4C3}"/>
              </a:ext>
            </a:extLst>
          </p:cNvPr>
          <p:cNvSpPr txBox="1"/>
          <p:nvPr/>
        </p:nvSpPr>
        <p:spPr>
          <a:xfrm>
            <a:off x="8461613" y="3099728"/>
            <a:ext cx="349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/>
          </a:p>
          <a:p>
            <a:r>
              <a:rPr lang="da-DK" sz="1500">
                <a:solidFill>
                  <a:schemeClr val="tx2"/>
                </a:solidFill>
              </a:rPr>
              <a:t>Tre temaer:</a:t>
            </a:r>
          </a:p>
          <a:p>
            <a:r>
              <a:rPr lang="da-DK" sz="1500">
                <a:solidFill>
                  <a:schemeClr val="tx2"/>
                </a:solidFill>
              </a:rPr>
              <a:t>Kompakte, grønne byer</a:t>
            </a:r>
          </a:p>
          <a:p>
            <a:r>
              <a:rPr lang="da-DK" sz="1500">
                <a:solidFill>
                  <a:schemeClr val="tx2"/>
                </a:solidFill>
              </a:rPr>
              <a:t>Klimahensyn i åben-lav boligområder</a:t>
            </a:r>
          </a:p>
          <a:p>
            <a:r>
              <a:rPr lang="da-DK" sz="1500">
                <a:solidFill>
                  <a:schemeClr val="tx2"/>
                </a:solidFill>
              </a:rPr>
              <a:t>15 minutters byen</a:t>
            </a:r>
          </a:p>
        </p:txBody>
      </p:sp>
    </p:spTree>
    <p:extLst>
      <p:ext uri="{BB962C8B-B14F-4D97-AF65-F5344CB8AC3E}">
        <p14:creationId xmlns:p14="http://schemas.microsoft.com/office/powerpoint/2010/main" val="414512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ACA17-1C8C-A0C7-6EB8-8BF9E81C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får man ved deltagelse i et temaprojekt?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73E9D22-3217-589F-4124-D2EA38E6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5336E2-8927-44E2-1291-523ECA8BB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B1D004-D3D2-5BE1-ECE5-CA9EA2FBB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838324"/>
            <a:ext cx="8791575" cy="4624388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overordnet projektfacilitering, kontakt til forskere, afholdelse af workshops og netværksmøder samt faglige opsamlinger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da-DK" sz="18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faglig og processuel sparring med den enkelte kommune for op til 100.000 kr.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da-DK" sz="18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støtte til yderligere eksterne udgifter til fx analyser, illustrationer, facilitering mv. inden for en ramme på 100.000 kr. per kommune under forudsætning af, at kommunen medfinansierer med samme beløb.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89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66996-E474-72E7-80B0-7561E72A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kræver det?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EDDC1C7-0A9A-452F-35F5-92C56FF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E6612A-27FE-7E73-9DC5-03E37A2055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AF8C4CB-5D17-7699-FA75-3BC9FA7845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713457"/>
            <a:ext cx="8791575" cy="4624388"/>
          </a:xfrm>
        </p:spPr>
        <p:txBody>
          <a:bodyPr/>
          <a:lstStyle/>
          <a:p>
            <a:r>
              <a:rPr lang="da-DK"/>
              <a:t>Formuler et projekt og en problemstilling inden for et af de tre temaer</a:t>
            </a:r>
          </a:p>
          <a:p>
            <a:r>
              <a:rPr lang="da-DK"/>
              <a:t>Ansøgning via modul på Realdanias hjemmeside</a:t>
            </a:r>
          </a:p>
          <a:p>
            <a:r>
              <a:rPr lang="da-DK"/>
              <a:t>Søg evt. om midler til eksterne ydelser op til 100.000 kr. – forudsætter tilsvarende egen finansiering</a:t>
            </a:r>
          </a:p>
          <a:p>
            <a:r>
              <a:rPr lang="da-DK"/>
              <a:t>Ansøgningsfrist 13. juni kl. 12</a:t>
            </a:r>
          </a:p>
          <a:p>
            <a:endParaRPr lang="da-DK"/>
          </a:p>
          <a:p>
            <a:r>
              <a:rPr lang="da-DK">
                <a:solidFill>
                  <a:schemeClr val="accent3"/>
                </a:solidFill>
              </a:rPr>
              <a:t>Afsæt tid til projektet, gerne med tværfaglig deltagelse</a:t>
            </a:r>
          </a:p>
          <a:p>
            <a:r>
              <a:rPr lang="da-DK">
                <a:solidFill>
                  <a:schemeClr val="accent3"/>
                </a:solidFill>
              </a:rPr>
              <a:t>Prioriter og deltag aktivt i netværksmøder, workshops etc., som arrangeres i forbindelse med temaprojektet. 4-6 heldagsmøder i perioden</a:t>
            </a:r>
          </a:p>
          <a:p>
            <a:r>
              <a:rPr lang="da-DK">
                <a:solidFill>
                  <a:schemeClr val="accent3"/>
                </a:solidFill>
              </a:rPr>
              <a:t>Efterfølgende deltag i evaluering og formidling af resultater og erfaringer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2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9188-B51B-B0A8-130A-4F8605FC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Tidsplan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3320A29-E763-24B7-9629-EC1E514C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A72482C-8006-8634-940D-964D56566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D841D0-8EE7-3F76-194A-CB4BB842F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Informationsmøder om tema, ansøgning og betingelser (29. og 30. april 2025)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Løbende mulighed for kontakt til Plan22+ for yderligere oplysninger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>
                <a:solidFill>
                  <a:schemeClr val="accent3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Frist for at indsende ansøgning: 13. juni 2025 kl. 12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Udvælgelse af et antal ansøgninger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Offentliggørelse af de udvalgte projekter (august 2025)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Gennemførelse af pilotprojekter (september 2025 til oktober 2026)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Afslutningsseminar, hvor pilotprojekterne præsenteres (ultimo 2026)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3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lan22">
      <a:dk1>
        <a:srgbClr val="000000"/>
      </a:dk1>
      <a:lt1>
        <a:sysClr val="window" lastClr="FFFFFF"/>
      </a:lt1>
      <a:dk2>
        <a:srgbClr val="054B32"/>
      </a:dk2>
      <a:lt2>
        <a:srgbClr val="D8D8D8"/>
      </a:lt2>
      <a:accent1>
        <a:srgbClr val="054B32"/>
      </a:accent1>
      <a:accent2>
        <a:srgbClr val="64B478"/>
      </a:accent2>
      <a:accent3>
        <a:srgbClr val="007A75"/>
      </a:accent3>
      <a:accent4>
        <a:srgbClr val="96D2E1"/>
      </a:accent4>
      <a:accent5>
        <a:srgbClr val="466EFF"/>
      </a:accent5>
      <a:accent6>
        <a:srgbClr val="FFCD37"/>
      </a:accent6>
      <a:hlink>
        <a:srgbClr val="007A75"/>
      </a:hlink>
      <a:folHlink>
        <a:srgbClr val="054B32"/>
      </a:folHlink>
    </a:clrScheme>
    <a:fontScheme name="Roboto Black">
      <a:majorFont>
        <a:latin typeface="Roboto Black"/>
        <a:ea typeface=""/>
        <a:cs typeface=""/>
      </a:majorFont>
      <a:minorFont>
        <a:latin typeface="Robo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22 corporate.potx" id="{EB1924AB-6B63-422C-B334-50F7CE18B927}" vid="{FC5F1BF5-2660-4853-935E-69764F2DA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5339B72F202A42A77582E24D30106D" ma:contentTypeVersion="13" ma:contentTypeDescription="Opret et nyt dokument." ma:contentTypeScope="" ma:versionID="2c7fa52e707c6d6f6c34633aedeb7a40">
  <xsd:schema xmlns:xsd="http://www.w3.org/2001/XMLSchema" xmlns:xs="http://www.w3.org/2001/XMLSchema" xmlns:p="http://schemas.microsoft.com/office/2006/metadata/properties" xmlns:ns2="80aea6f0-c854-48c5-bc78-971ab5c3ba11" xmlns:ns3="49e203c9-6cdf-4cbb-9212-0cc4d76ea78b" targetNamespace="http://schemas.microsoft.com/office/2006/metadata/properties" ma:root="true" ma:fieldsID="fca7453fe33d32cd70eb871eba708248" ns2:_="" ns3:_="">
    <xsd:import namespace="80aea6f0-c854-48c5-bc78-971ab5c3ba11"/>
    <xsd:import namespace="49e203c9-6cdf-4cbb-9212-0cc4d76ea78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ea6f0-c854-48c5-bc78-971ab5c3ba1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ledmærker" ma:readOnly="false" ma:fieldId="{5cf76f15-5ced-4ddc-b409-7134ff3c332f}" ma:taxonomyMulti="true" ma:sspId="94c83fc7-2c25-4a1e-a50a-b620cf4cd5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203c9-6cdf-4cbb-9212-0cc4d76ea78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569a2b7-bc4f-4a76-ad82-1a75f3e7590a}" ma:internalName="TaxCatchAll" ma:showField="CatchAllData" ma:web="49e203c9-6cdf-4cbb-9212-0cc4d76ea7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aea6f0-c854-48c5-bc78-971ab5c3ba11">
      <Terms xmlns="http://schemas.microsoft.com/office/infopath/2007/PartnerControls"/>
    </lcf76f155ced4ddcb4097134ff3c332f>
    <TaxCatchAll xmlns="49e203c9-6cdf-4cbb-9212-0cc4d76ea78b" xsi:nil="true"/>
  </documentManagement>
</p:properties>
</file>

<file path=customXml/itemProps1.xml><?xml version="1.0" encoding="utf-8"?>
<ds:datastoreItem xmlns:ds="http://schemas.openxmlformats.org/officeDocument/2006/customXml" ds:itemID="{D4F18AA6-1A62-4681-B0C0-5000527DB480}">
  <ds:schemaRefs>
    <ds:schemaRef ds:uri="49e203c9-6cdf-4cbb-9212-0cc4d76ea78b"/>
    <ds:schemaRef ds:uri="80aea6f0-c854-48c5-bc78-971ab5c3ba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FAD6A1-F5B4-43F9-9486-2064B4984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1046B-565B-4892-AC45-B4DE557A0AEF}">
  <ds:schemaRefs>
    <ds:schemaRef ds:uri="49e203c9-6cdf-4cbb-9212-0cc4d76ea78b"/>
    <ds:schemaRef ds:uri="80aea6f0-c854-48c5-bc78-971ab5c3ba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Plan22 corporate</Template>
  <TotalTime>0</TotalTime>
  <Words>335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Roboto Black</vt:lpstr>
      <vt:lpstr>Roboto Medium</vt:lpstr>
      <vt:lpstr>Office-tema</vt:lpstr>
      <vt:lpstr>Pilotprojekter 3. ansøgningsrunde</vt:lpstr>
      <vt:lpstr>Program</vt:lpstr>
      <vt:lpstr>3 temaprojekter og 3 x 3-5 kommuner </vt:lpstr>
      <vt:lpstr>Hvad får man ved deltagelse i et temaprojekt?</vt:lpstr>
      <vt:lpstr>Hvad kræver det?</vt:lpstr>
      <vt:lpstr>Tidsplan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Britt Vorgod Pedersen</dc:creator>
  <cp:lastModifiedBy>Rasmus Blindum</cp:lastModifiedBy>
  <cp:revision>1</cp:revision>
  <cp:lastPrinted>2025-04-22T09:05:30Z</cp:lastPrinted>
  <dcterms:created xsi:type="dcterms:W3CDTF">2022-08-25T09:22:25Z</dcterms:created>
  <dcterms:modified xsi:type="dcterms:W3CDTF">2025-04-29T10:55:54Z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0x010100255339B72F202A42A77582E24D30106D</vt:lpwstr>
  </property>
  <property fmtid="{D5CDD505-2E9C-101B-9397-08002B2CF9AE}" pid="3" name="MediaServiceImageTags">
    <vt:lpwstr/>
  </property>
</Properties>
</file>